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Bebas Neue"/>
      <p:regular r:id="rId17"/>
    </p:embeddedFont>
    <p:embeddedFont>
      <p:font typeface="Satisfy"/>
      <p:regular r:id="rId18"/>
    </p:embeddedFont>
    <p:embeddedFont>
      <p:font typeface="Handle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845306-7582-4BBA-901C-429EA88005C5}">
  <a:tblStyle styleId="{39845306-7582-4BBA-901C-429EA88005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BebasNeue-regular.fntdata"/><Relationship Id="rId16" Type="http://schemas.openxmlformats.org/officeDocument/2006/relationships/slide" Target="slides/slide10.xml"/><Relationship Id="rId19" Type="http://schemas.openxmlformats.org/officeDocument/2006/relationships/font" Target="fonts/Handlee-regular.fntdata"/><Relationship Id="rId18" Type="http://schemas.openxmlformats.org/officeDocument/2006/relationships/font" Target="fonts/Satisf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72b81c78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72b81c78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c3943339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c3943339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72b81c785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72b81c785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NATALIA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72b81c785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72b81c785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NATALIA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your initial idea was and why you chose 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730cf8fb4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730cf8fb4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Summarize the research you did for this project – what did you learn from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from your own research? How did it shape your prototype?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65980a56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65980a56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Summarize the research you did for this project – what did you learn from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from your own research? How did it shape your prototype?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65980a5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65980a5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Describe how the development process went. How did you work through your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debugging? What other obstacles, or happy accidents, did you stumble upon?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65980a56b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65980a56b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what you learned from the full prototype testing. How did your project change between then and now?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65980a56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d65980a56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65980a56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65980a56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Briefly discuss what your next steps are from now until the end of the semester.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will you continue to build on the program? What could you do with it if you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had another full semester to puzzle it out?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Relationship Id="rId4" Type="http://schemas.openxmlformats.org/officeDocument/2006/relationships/image" Target="../media/image4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1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9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1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hyperlink" Target="http://bit.ly/2Tynxth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47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5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4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743204"/>
            <a:ext cx="5234700" cy="237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rgbClr val="21252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100" y="4162262"/>
            <a:ext cx="51081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 rot="652018">
            <a:off x="6573896" y="1440585"/>
            <a:ext cx="1643777" cy="1951081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1284000" y="1699556"/>
            <a:ext cx="6576000" cy="12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0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1284000" y="2925844"/>
            <a:ext cx="6576000" cy="5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1" name="Google Shape;6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925" y="-1027475"/>
            <a:ext cx="3827927" cy="2308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62" name="Google Shape;6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21463">
            <a:off x="8011349" y="3257801"/>
            <a:ext cx="1757195" cy="230835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63" name="Google Shape;6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486258">
            <a:off x="269929" y="-592498"/>
            <a:ext cx="1278625" cy="23527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64" name="Google Shape;6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65419" y="284226"/>
            <a:ext cx="1595445" cy="2409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65" name="Google Shape;65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0952" y="3633901"/>
            <a:ext cx="1982025" cy="144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66" name="Google Shape;66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796450" y="3220750"/>
            <a:ext cx="3411400" cy="286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hasCustomPrompt="1" type="title"/>
          </p:nvPr>
        </p:nvSpPr>
        <p:spPr>
          <a:xfrm>
            <a:off x="720240" y="1306550"/>
            <a:ext cx="13377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1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720250" y="2278544"/>
            <a:ext cx="245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2" type="title"/>
          </p:nvPr>
        </p:nvSpPr>
        <p:spPr>
          <a:xfrm>
            <a:off x="3403800" y="1306550"/>
            <a:ext cx="1338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1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3" type="subTitle"/>
          </p:nvPr>
        </p:nvSpPr>
        <p:spPr>
          <a:xfrm>
            <a:off x="3403805" y="2278544"/>
            <a:ext cx="245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4" type="title"/>
          </p:nvPr>
        </p:nvSpPr>
        <p:spPr>
          <a:xfrm>
            <a:off x="720240" y="2954998"/>
            <a:ext cx="13377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1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720250" y="3931545"/>
            <a:ext cx="245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6" type="title"/>
          </p:nvPr>
        </p:nvSpPr>
        <p:spPr>
          <a:xfrm>
            <a:off x="3403800" y="2954998"/>
            <a:ext cx="1338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1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3403805" y="3931545"/>
            <a:ext cx="245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9" type="subTitle"/>
          </p:nvPr>
        </p:nvSpPr>
        <p:spPr>
          <a:xfrm>
            <a:off x="715100" y="1899949"/>
            <a:ext cx="2451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3" type="subTitle"/>
          </p:nvPr>
        </p:nvSpPr>
        <p:spPr>
          <a:xfrm>
            <a:off x="3403800" y="1899949"/>
            <a:ext cx="2451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4" type="subTitle"/>
          </p:nvPr>
        </p:nvSpPr>
        <p:spPr>
          <a:xfrm>
            <a:off x="715100" y="3548398"/>
            <a:ext cx="2451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5" type="subTitle"/>
          </p:nvPr>
        </p:nvSpPr>
        <p:spPr>
          <a:xfrm>
            <a:off x="3403800" y="3548398"/>
            <a:ext cx="2451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>
            <p:ph type="title"/>
          </p:nvPr>
        </p:nvSpPr>
        <p:spPr>
          <a:xfrm>
            <a:off x="715100" y="4010900"/>
            <a:ext cx="40605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" name="Google Shape;86;p14"/>
          <p:cNvSpPr txBox="1"/>
          <p:nvPr>
            <p:ph idx="1" type="subTitle"/>
          </p:nvPr>
        </p:nvSpPr>
        <p:spPr>
          <a:xfrm>
            <a:off x="715100" y="1308750"/>
            <a:ext cx="4060500" cy="27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" name="Google Shape;87;p14"/>
          <p:cNvSpPr/>
          <p:nvPr>
            <p:ph idx="2" type="pic"/>
          </p:nvPr>
        </p:nvSpPr>
        <p:spPr>
          <a:xfrm rot="-556594">
            <a:off x="5611399" y="1696255"/>
            <a:ext cx="1399503" cy="203203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4278075" y="3738025"/>
            <a:ext cx="4224000" cy="8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type="title"/>
          </p:nvPr>
        </p:nvSpPr>
        <p:spPr>
          <a:xfrm>
            <a:off x="4278075" y="2459125"/>
            <a:ext cx="4224000" cy="127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470388" y="-1096637"/>
            <a:ext cx="1357400" cy="3018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73600" y="3005625"/>
            <a:ext cx="3411400" cy="286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94" name="Google Shape;94;p15"/>
          <p:cNvSpPr/>
          <p:nvPr>
            <p:ph idx="2" type="pic"/>
          </p:nvPr>
        </p:nvSpPr>
        <p:spPr>
          <a:xfrm rot="-276144">
            <a:off x="845710" y="1613743"/>
            <a:ext cx="1876852" cy="216186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938304" y="3171175"/>
            <a:ext cx="34524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938304" y="2480225"/>
            <a:ext cx="3452400" cy="6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94575" y="-599000"/>
            <a:ext cx="3555302" cy="20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3928" y="3818202"/>
            <a:ext cx="2953446" cy="248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4737137" y="3163150"/>
            <a:ext cx="3494700" cy="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4737137" y="2480225"/>
            <a:ext cx="3494700" cy="6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358353" y="2363950"/>
            <a:ext cx="2767852" cy="197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885784" y="3752834"/>
            <a:ext cx="1097526" cy="24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1461419" y="3163150"/>
            <a:ext cx="3494700" cy="9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1461419" y="2480225"/>
            <a:ext cx="3494700" cy="6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552" y="1865927"/>
            <a:ext cx="1256051" cy="27930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1494" y="1308751"/>
            <a:ext cx="1127375" cy="1171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808452" y="3755252"/>
            <a:ext cx="1256051" cy="27930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1" type="subTitle"/>
          </p:nvPr>
        </p:nvSpPr>
        <p:spPr>
          <a:xfrm>
            <a:off x="4727500" y="3171725"/>
            <a:ext cx="3701400" cy="14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type="title"/>
          </p:nvPr>
        </p:nvSpPr>
        <p:spPr>
          <a:xfrm>
            <a:off x="4727500" y="2406275"/>
            <a:ext cx="3701400" cy="7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98" y="-1180075"/>
            <a:ext cx="2948424" cy="2103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418" y="-633625"/>
            <a:ext cx="3527931" cy="2103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41499" y="2909575"/>
            <a:ext cx="3383148" cy="2040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1469800" y="3427538"/>
            <a:ext cx="2723400" cy="5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2" type="subTitle"/>
          </p:nvPr>
        </p:nvSpPr>
        <p:spPr>
          <a:xfrm>
            <a:off x="4950800" y="3427538"/>
            <a:ext cx="2723400" cy="5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3" type="subTitle"/>
          </p:nvPr>
        </p:nvSpPr>
        <p:spPr>
          <a:xfrm>
            <a:off x="1469800" y="3937688"/>
            <a:ext cx="2723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4" type="subTitle"/>
          </p:nvPr>
        </p:nvSpPr>
        <p:spPr>
          <a:xfrm>
            <a:off x="4950800" y="3937688"/>
            <a:ext cx="27234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67609" y="2507650"/>
            <a:ext cx="1771601" cy="2327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914905">
            <a:off x="7965211" y="705890"/>
            <a:ext cx="1552397" cy="18890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667592" y="624977"/>
            <a:ext cx="1222874" cy="2719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31" name="Google Shape;13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9899998">
            <a:off x="8363597" y="2131624"/>
            <a:ext cx="1222874" cy="1900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/>
          <p:nvPr>
            <p:ph type="title"/>
          </p:nvPr>
        </p:nvSpPr>
        <p:spPr>
          <a:xfrm>
            <a:off x="720000" y="1431275"/>
            <a:ext cx="3061500" cy="9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720000" y="535000"/>
            <a:ext cx="125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720000" y="2386375"/>
            <a:ext cx="3061500" cy="7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" name="Google Shape;18;p3"/>
          <p:cNvSpPr/>
          <p:nvPr>
            <p:ph idx="3" type="pic"/>
          </p:nvPr>
        </p:nvSpPr>
        <p:spPr>
          <a:xfrm rot="851377">
            <a:off x="4914928" y="899071"/>
            <a:ext cx="2201674" cy="2315762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3"/>
          <p:cNvSpPr/>
          <p:nvPr>
            <p:ph idx="4" type="pic"/>
          </p:nvPr>
        </p:nvSpPr>
        <p:spPr>
          <a:xfrm rot="-650620">
            <a:off x="6796992" y="2097210"/>
            <a:ext cx="1706267" cy="1832175"/>
          </a:xfrm>
          <a:prstGeom prst="rect">
            <a:avLst/>
          </a:prstGeom>
          <a:noFill/>
          <a:ln>
            <a:noFill/>
          </a:ln>
        </p:spPr>
      </p:sp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61313" y="3966325"/>
            <a:ext cx="3905587" cy="1798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525" y="1644400"/>
            <a:ext cx="4900275" cy="4120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" type="subTitle"/>
          </p:nvPr>
        </p:nvSpPr>
        <p:spPr>
          <a:xfrm>
            <a:off x="1469800" y="2507650"/>
            <a:ext cx="2723400" cy="5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2" type="subTitle"/>
          </p:nvPr>
        </p:nvSpPr>
        <p:spPr>
          <a:xfrm>
            <a:off x="4950800" y="2507650"/>
            <a:ext cx="2723400" cy="5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3" type="subTitle"/>
          </p:nvPr>
        </p:nvSpPr>
        <p:spPr>
          <a:xfrm>
            <a:off x="1469800" y="3017800"/>
            <a:ext cx="27234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4" type="subTitle"/>
          </p:nvPr>
        </p:nvSpPr>
        <p:spPr>
          <a:xfrm>
            <a:off x="4950800" y="3017800"/>
            <a:ext cx="2723400" cy="11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565451" y="1744112"/>
            <a:ext cx="3055503" cy="14069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7353657" y="-220338"/>
            <a:ext cx="1834850" cy="2052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1790" y="2830500"/>
            <a:ext cx="1461109" cy="17779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189346">
            <a:off x="-562410" y="466899"/>
            <a:ext cx="1904355" cy="13869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142" name="Google Shape;14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720000" y="2617525"/>
            <a:ext cx="2336400" cy="499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2" type="subTitle"/>
          </p:nvPr>
        </p:nvSpPr>
        <p:spPr>
          <a:xfrm>
            <a:off x="720000" y="3083086"/>
            <a:ext cx="23364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3" type="subTitle"/>
          </p:nvPr>
        </p:nvSpPr>
        <p:spPr>
          <a:xfrm>
            <a:off x="3403800" y="3083086"/>
            <a:ext cx="23364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22"/>
          <p:cNvSpPr txBox="1"/>
          <p:nvPr>
            <p:ph idx="4" type="subTitle"/>
          </p:nvPr>
        </p:nvSpPr>
        <p:spPr>
          <a:xfrm>
            <a:off x="6087600" y="3083086"/>
            <a:ext cx="23364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5" type="subTitle"/>
          </p:nvPr>
        </p:nvSpPr>
        <p:spPr>
          <a:xfrm>
            <a:off x="3403800" y="2617525"/>
            <a:ext cx="2336400" cy="499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22"/>
          <p:cNvSpPr txBox="1"/>
          <p:nvPr>
            <p:ph idx="6" type="subTitle"/>
          </p:nvPr>
        </p:nvSpPr>
        <p:spPr>
          <a:xfrm>
            <a:off x="6087600" y="2617525"/>
            <a:ext cx="2336400" cy="499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364" y="4345575"/>
            <a:ext cx="2982236" cy="1777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396123" y="-157626"/>
            <a:ext cx="1827576" cy="2044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1516100" y="2414837"/>
            <a:ext cx="3055503" cy="14069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154" name="Google Shape;15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720000" y="3100875"/>
            <a:ext cx="2336400" cy="50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2" type="subTitle"/>
          </p:nvPr>
        </p:nvSpPr>
        <p:spPr>
          <a:xfrm>
            <a:off x="720000" y="3569360"/>
            <a:ext cx="2336400" cy="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3" type="subTitle"/>
          </p:nvPr>
        </p:nvSpPr>
        <p:spPr>
          <a:xfrm>
            <a:off x="3403800" y="2560798"/>
            <a:ext cx="2336400" cy="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4" type="subTitle"/>
          </p:nvPr>
        </p:nvSpPr>
        <p:spPr>
          <a:xfrm>
            <a:off x="6087600" y="3569360"/>
            <a:ext cx="2336400" cy="9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5" type="subTitle"/>
          </p:nvPr>
        </p:nvSpPr>
        <p:spPr>
          <a:xfrm>
            <a:off x="3403800" y="2092246"/>
            <a:ext cx="2336400" cy="50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6" type="subTitle"/>
          </p:nvPr>
        </p:nvSpPr>
        <p:spPr>
          <a:xfrm>
            <a:off x="6087600" y="3100875"/>
            <a:ext cx="2336400" cy="502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24126" y="2680675"/>
            <a:ext cx="1533701" cy="201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4373">
            <a:off x="-310221" y="1218413"/>
            <a:ext cx="1353149" cy="2489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7702724" y="761327"/>
            <a:ext cx="3168348" cy="212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1552800" y="1636663"/>
            <a:ext cx="2189400" cy="52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2" type="subTitle"/>
          </p:nvPr>
        </p:nvSpPr>
        <p:spPr>
          <a:xfrm>
            <a:off x="1552800" y="2156863"/>
            <a:ext cx="2189400" cy="62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3" type="subTitle"/>
          </p:nvPr>
        </p:nvSpPr>
        <p:spPr>
          <a:xfrm>
            <a:off x="4793674" y="2156863"/>
            <a:ext cx="2189400" cy="62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4" type="subTitle"/>
          </p:nvPr>
        </p:nvSpPr>
        <p:spPr>
          <a:xfrm>
            <a:off x="1552800" y="3781325"/>
            <a:ext cx="2189400" cy="62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5" type="subTitle"/>
          </p:nvPr>
        </p:nvSpPr>
        <p:spPr>
          <a:xfrm>
            <a:off x="4793674" y="3781325"/>
            <a:ext cx="2189400" cy="622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6" type="subTitle"/>
          </p:nvPr>
        </p:nvSpPr>
        <p:spPr>
          <a:xfrm>
            <a:off x="1552800" y="3261200"/>
            <a:ext cx="2189400" cy="52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7" type="subTitle"/>
          </p:nvPr>
        </p:nvSpPr>
        <p:spPr>
          <a:xfrm>
            <a:off x="4793671" y="1636663"/>
            <a:ext cx="2189400" cy="52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7" name="Google Shape;177;p24"/>
          <p:cNvSpPr txBox="1"/>
          <p:nvPr>
            <p:ph idx="8" type="subTitle"/>
          </p:nvPr>
        </p:nvSpPr>
        <p:spPr>
          <a:xfrm>
            <a:off x="4793671" y="3261200"/>
            <a:ext cx="2189400" cy="520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311498" y="2653102"/>
            <a:ext cx="3276052" cy="2337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79" name="Google Shape;1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861883" y="1965250"/>
            <a:ext cx="2948434" cy="1777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715100" y="2169022"/>
            <a:ext cx="2336400" cy="62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2" type="subTitle"/>
          </p:nvPr>
        </p:nvSpPr>
        <p:spPr>
          <a:xfrm>
            <a:off x="3403800" y="2169022"/>
            <a:ext cx="2336400" cy="62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3" type="subTitle"/>
          </p:nvPr>
        </p:nvSpPr>
        <p:spPr>
          <a:xfrm>
            <a:off x="6092500" y="2169022"/>
            <a:ext cx="2336400" cy="62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5" name="Google Shape;185;p25"/>
          <p:cNvSpPr txBox="1"/>
          <p:nvPr>
            <p:ph idx="4" type="subTitle"/>
          </p:nvPr>
        </p:nvSpPr>
        <p:spPr>
          <a:xfrm>
            <a:off x="715100" y="3686349"/>
            <a:ext cx="2336400" cy="62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25"/>
          <p:cNvSpPr txBox="1"/>
          <p:nvPr>
            <p:ph idx="5" type="subTitle"/>
          </p:nvPr>
        </p:nvSpPr>
        <p:spPr>
          <a:xfrm>
            <a:off x="3403800" y="3686349"/>
            <a:ext cx="2336400" cy="62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7" name="Google Shape;187;p25"/>
          <p:cNvSpPr txBox="1"/>
          <p:nvPr>
            <p:ph idx="6" type="subTitle"/>
          </p:nvPr>
        </p:nvSpPr>
        <p:spPr>
          <a:xfrm>
            <a:off x="6092500" y="3686349"/>
            <a:ext cx="2336400" cy="62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25"/>
          <p:cNvSpPr txBox="1"/>
          <p:nvPr>
            <p:ph idx="7" type="subTitle"/>
          </p:nvPr>
        </p:nvSpPr>
        <p:spPr>
          <a:xfrm>
            <a:off x="715100" y="1662975"/>
            <a:ext cx="2336400" cy="50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9" name="Google Shape;189;p25"/>
          <p:cNvSpPr txBox="1"/>
          <p:nvPr>
            <p:ph idx="8" type="subTitle"/>
          </p:nvPr>
        </p:nvSpPr>
        <p:spPr>
          <a:xfrm>
            <a:off x="3403800" y="1662975"/>
            <a:ext cx="2336400" cy="50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9" type="subTitle"/>
          </p:nvPr>
        </p:nvSpPr>
        <p:spPr>
          <a:xfrm>
            <a:off x="6092500" y="1662975"/>
            <a:ext cx="2336400" cy="50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13" type="subTitle"/>
          </p:nvPr>
        </p:nvSpPr>
        <p:spPr>
          <a:xfrm>
            <a:off x="715100" y="3175775"/>
            <a:ext cx="2336400" cy="50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14" type="subTitle"/>
          </p:nvPr>
        </p:nvSpPr>
        <p:spPr>
          <a:xfrm>
            <a:off x="3403800" y="3175775"/>
            <a:ext cx="2336400" cy="50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25"/>
          <p:cNvSpPr txBox="1"/>
          <p:nvPr>
            <p:ph idx="15" type="subTitle"/>
          </p:nvPr>
        </p:nvSpPr>
        <p:spPr>
          <a:xfrm>
            <a:off x="6092500" y="3175775"/>
            <a:ext cx="2336400" cy="508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685555">
            <a:off x="-1001223" y="-409926"/>
            <a:ext cx="3055501" cy="14069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5542" y="2791525"/>
            <a:ext cx="1461109" cy="17779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4003" y="2274046"/>
            <a:ext cx="1103350" cy="117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197" name="Google Shape;19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>
            <p:ph hasCustomPrompt="1" type="title"/>
          </p:nvPr>
        </p:nvSpPr>
        <p:spPr>
          <a:xfrm>
            <a:off x="715100" y="540000"/>
            <a:ext cx="37695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Handlee"/>
                <a:ea typeface="Handlee"/>
                <a:cs typeface="Handlee"/>
                <a:sym typeface="Handl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6"/>
          <p:cNvSpPr txBox="1"/>
          <p:nvPr>
            <p:ph idx="1" type="subTitle"/>
          </p:nvPr>
        </p:nvSpPr>
        <p:spPr>
          <a:xfrm>
            <a:off x="715100" y="1246027"/>
            <a:ext cx="3769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hasCustomPrompt="1" idx="2" type="title"/>
          </p:nvPr>
        </p:nvSpPr>
        <p:spPr>
          <a:xfrm>
            <a:off x="715100" y="1996153"/>
            <a:ext cx="37695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3" name="Google Shape;203;p26"/>
          <p:cNvSpPr txBox="1"/>
          <p:nvPr>
            <p:ph idx="3" type="subTitle"/>
          </p:nvPr>
        </p:nvSpPr>
        <p:spPr>
          <a:xfrm>
            <a:off x="715100" y="2702169"/>
            <a:ext cx="3769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04" name="Google Shape;204;p26"/>
          <p:cNvSpPr txBox="1"/>
          <p:nvPr>
            <p:ph hasCustomPrompt="1" idx="4" type="title"/>
          </p:nvPr>
        </p:nvSpPr>
        <p:spPr>
          <a:xfrm>
            <a:off x="715100" y="3452308"/>
            <a:ext cx="3769500" cy="7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Handlee"/>
                <a:ea typeface="Handlee"/>
                <a:cs typeface="Handlee"/>
                <a:sym typeface="Handl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5" name="Google Shape;205;p26"/>
          <p:cNvSpPr txBox="1"/>
          <p:nvPr>
            <p:ph idx="5" type="subTitle"/>
          </p:nvPr>
        </p:nvSpPr>
        <p:spPr>
          <a:xfrm>
            <a:off x="715100" y="4158324"/>
            <a:ext cx="37695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05824" y="-533452"/>
            <a:ext cx="3734200" cy="2226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620401" y="704125"/>
            <a:ext cx="1235876" cy="274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>
            <p:ph hasCustomPrompt="1" type="title"/>
          </p:nvPr>
        </p:nvSpPr>
        <p:spPr>
          <a:xfrm>
            <a:off x="5888958" y="1343581"/>
            <a:ext cx="2535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1" name="Google Shape;211;p27"/>
          <p:cNvSpPr txBox="1"/>
          <p:nvPr>
            <p:ph idx="1" type="subTitle"/>
          </p:nvPr>
        </p:nvSpPr>
        <p:spPr>
          <a:xfrm>
            <a:off x="5888921" y="3656001"/>
            <a:ext cx="25350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hasCustomPrompt="1" idx="2" type="title"/>
          </p:nvPr>
        </p:nvSpPr>
        <p:spPr>
          <a:xfrm>
            <a:off x="3304419" y="1343575"/>
            <a:ext cx="2535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3" name="Google Shape;213;p27"/>
          <p:cNvSpPr txBox="1"/>
          <p:nvPr>
            <p:ph idx="3" type="subTitle"/>
          </p:nvPr>
        </p:nvSpPr>
        <p:spPr>
          <a:xfrm>
            <a:off x="3304382" y="3655985"/>
            <a:ext cx="25350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hasCustomPrompt="1" idx="4" type="title"/>
          </p:nvPr>
        </p:nvSpPr>
        <p:spPr>
          <a:xfrm>
            <a:off x="719975" y="1343579"/>
            <a:ext cx="2535000" cy="64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5" name="Google Shape;215;p27"/>
          <p:cNvSpPr txBox="1"/>
          <p:nvPr>
            <p:ph idx="5" type="subTitle"/>
          </p:nvPr>
        </p:nvSpPr>
        <p:spPr>
          <a:xfrm>
            <a:off x="719938" y="3655996"/>
            <a:ext cx="2535000" cy="9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6" type="subTitle"/>
          </p:nvPr>
        </p:nvSpPr>
        <p:spPr>
          <a:xfrm>
            <a:off x="719962" y="3166056"/>
            <a:ext cx="2535000" cy="48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idx="7" type="subTitle"/>
          </p:nvPr>
        </p:nvSpPr>
        <p:spPr>
          <a:xfrm>
            <a:off x="3304501" y="3166056"/>
            <a:ext cx="2535000" cy="48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8" name="Google Shape;218;p27"/>
          <p:cNvSpPr txBox="1"/>
          <p:nvPr>
            <p:ph idx="8" type="subTitle"/>
          </p:nvPr>
        </p:nvSpPr>
        <p:spPr>
          <a:xfrm>
            <a:off x="5888897" y="3166056"/>
            <a:ext cx="2535000" cy="489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7694564" y="1744112"/>
            <a:ext cx="3055503" cy="14069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89346">
            <a:off x="7842672" y="466899"/>
            <a:ext cx="1904355" cy="13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3890" y="-220338"/>
            <a:ext cx="1834850" cy="205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41158" y="2924375"/>
            <a:ext cx="1461109" cy="17779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23" name="Google Shape;223;p27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8801" y="2553826"/>
            <a:ext cx="3754260" cy="21667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28" name="Google Shape;2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498" y="3927353"/>
            <a:ext cx="956700" cy="10149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29" name="Google Shape;2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21652" y="962825"/>
            <a:ext cx="1149249" cy="2555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564318" y="-1078796"/>
            <a:ext cx="3181548" cy="2675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916762" y="2486900"/>
            <a:ext cx="2492349" cy="177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34" name="Google Shape;2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3798" y="3463475"/>
            <a:ext cx="1778000" cy="129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35" name="Google Shape;2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1499" y="301400"/>
            <a:ext cx="1522216" cy="1294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36" name="Google Shape;23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421022" y="-137599"/>
            <a:ext cx="1900752" cy="2126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40" name="Google Shape;2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55097" y="2386738"/>
            <a:ext cx="2772127" cy="23308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41" name="Google Shape;24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6125" y="-117225"/>
            <a:ext cx="1900750" cy="1384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42" name="Google Shape;24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739515" y="1186325"/>
            <a:ext cx="3080637" cy="177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82825" y="2334987"/>
            <a:ext cx="1102826" cy="2452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>
            <p:ph type="ctrTitle"/>
          </p:nvPr>
        </p:nvSpPr>
        <p:spPr>
          <a:xfrm>
            <a:off x="2429950" y="535000"/>
            <a:ext cx="4284000" cy="1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31"/>
          <p:cNvSpPr txBox="1"/>
          <p:nvPr>
            <p:ph idx="1" type="subTitle"/>
          </p:nvPr>
        </p:nvSpPr>
        <p:spPr>
          <a:xfrm>
            <a:off x="2425075" y="1532800"/>
            <a:ext cx="42939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105563" y="-168450"/>
            <a:ext cx="3055503" cy="14069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48" name="Google Shape;2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7701" y="3095427"/>
            <a:ext cx="2991227" cy="25151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49" name="Google Shape;24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902506">
            <a:off x="-1876225" y="1597652"/>
            <a:ext cx="3970525" cy="2658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50" name="Google Shape;250;p31"/>
          <p:cNvSpPr txBox="1"/>
          <p:nvPr/>
        </p:nvSpPr>
        <p:spPr>
          <a:xfrm>
            <a:off x="2455200" y="4097375"/>
            <a:ext cx="4233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Handlee"/>
                <a:ea typeface="Handlee"/>
                <a:cs typeface="Handlee"/>
                <a:sym typeface="Handle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Handlee"/>
                <a:ea typeface="Handlee"/>
                <a:cs typeface="Handlee"/>
                <a:sym typeface="Handlee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 </a:t>
            </a:r>
            <a:r>
              <a:rPr lang="en" sz="12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Handlee"/>
                <a:ea typeface="Handlee"/>
                <a:cs typeface="Handlee"/>
                <a:sym typeface="Handlee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92072" y="-599000"/>
            <a:ext cx="3555302" cy="205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4383113">
            <a:off x="6847259" y="-250984"/>
            <a:ext cx="1827538" cy="3362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694575" y="3818202"/>
            <a:ext cx="2953446" cy="2483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79647" y="3701496"/>
            <a:ext cx="3627377" cy="21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7876" y="2921897"/>
            <a:ext cx="2126400" cy="23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639900" y="774773"/>
            <a:ext cx="2767852" cy="197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066089" y="-1080112"/>
            <a:ext cx="1097526" cy="244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715100" y="1461950"/>
            <a:ext cx="3144000" cy="31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4186845" y="1461950"/>
            <a:ext cx="3144000" cy="31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73175" y="2819400"/>
            <a:ext cx="4038825" cy="2435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33" name="Google Shape;3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5780275" y="-595725"/>
            <a:ext cx="3055503" cy="14069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8" name="Google Shape;3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58348" y="2950400"/>
            <a:ext cx="2125402" cy="2377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400900" y="1556125"/>
            <a:ext cx="2708577" cy="1247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20000" y="1375438"/>
            <a:ext cx="4313700" cy="218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>
                <a:solidFill>
                  <a:srgbClr val="434343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  <a:defRPr>
                <a:solidFill>
                  <a:srgbClr val="434343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  <a:defRPr>
                <a:solidFill>
                  <a:srgbClr val="434343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4" name="Google Shape;44;p7"/>
          <p:cNvSpPr/>
          <p:nvPr>
            <p:ph idx="2" type="pic"/>
          </p:nvPr>
        </p:nvSpPr>
        <p:spPr>
          <a:xfrm>
            <a:off x="5612800" y="1207275"/>
            <a:ext cx="1851000" cy="1602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>
            <p:ph idx="2" type="pic"/>
          </p:nvPr>
        </p:nvSpPr>
        <p:spPr>
          <a:xfrm rot="-465940">
            <a:off x="1239862" y="2260458"/>
            <a:ext cx="1567475" cy="1799681"/>
          </a:xfrm>
          <a:prstGeom prst="rect">
            <a:avLst/>
          </a:prstGeom>
          <a:noFill/>
          <a:ln>
            <a:noFill/>
          </a:ln>
        </p:spPr>
      </p:sp>
      <p:pic>
        <p:nvPicPr>
          <p:cNvPr id="48" name="Google Shape;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376" y="3734575"/>
            <a:ext cx="3361551" cy="19401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49" name="Google Shape;49;p8"/>
          <p:cNvSpPr txBox="1"/>
          <p:nvPr>
            <p:ph type="title"/>
          </p:nvPr>
        </p:nvSpPr>
        <p:spPr>
          <a:xfrm>
            <a:off x="4201900" y="535000"/>
            <a:ext cx="4227000" cy="22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/>
          <p:nvPr>
            <p:ph type="title"/>
          </p:nvPr>
        </p:nvSpPr>
        <p:spPr>
          <a:xfrm>
            <a:off x="4419300" y="2471500"/>
            <a:ext cx="4004700" cy="13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4419200" y="3820275"/>
            <a:ext cx="40047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pic>
        <p:nvPicPr>
          <p:cNvPr id="54" name="Google Shape;5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934" y="-706746"/>
            <a:ext cx="4361590" cy="2517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720000" y="3829475"/>
            <a:ext cx="7704000" cy="7791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Satisfy"/>
              <a:buNone/>
              <a:defRPr sz="37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dlee"/>
              <a:buChar char="●"/>
              <a:defRPr sz="16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dlee"/>
              <a:buChar char="○"/>
              <a:defRPr sz="16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dlee"/>
              <a:buChar char="■"/>
              <a:defRPr sz="16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dlee"/>
              <a:buChar char="●"/>
              <a:defRPr sz="16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dlee"/>
              <a:buChar char="○"/>
              <a:defRPr sz="16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dlee"/>
              <a:buChar char="■"/>
              <a:defRPr sz="16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dlee"/>
              <a:buChar char="●"/>
              <a:defRPr sz="16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dlee"/>
              <a:buChar char="○"/>
              <a:defRPr sz="16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Handlee"/>
              <a:buChar char="■"/>
              <a:defRPr sz="16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Relationship Id="rId4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5937" y="1035474"/>
            <a:ext cx="7241073" cy="436654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4"/>
          <p:cNvSpPr txBox="1"/>
          <p:nvPr>
            <p:ph type="ctrTitle"/>
          </p:nvPr>
        </p:nvSpPr>
        <p:spPr>
          <a:xfrm>
            <a:off x="638900" y="3023796"/>
            <a:ext cx="5234700" cy="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Pathfinder: Your Ultimate Trip Planner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Natalia G., Justin M., Nico R., Gavin R.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18250">
            <a:off x="4691301" y="23461"/>
            <a:ext cx="1624640" cy="29894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17112">
            <a:off x="6004055" y="914541"/>
            <a:ext cx="2787032" cy="298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1156" y="3048741"/>
            <a:ext cx="1470200" cy="155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71" name="Google Shape;271;p34"/>
          <p:cNvSpPr txBox="1"/>
          <p:nvPr/>
        </p:nvSpPr>
        <p:spPr>
          <a:xfrm rot="3100585">
            <a:off x="5088380" y="1617621"/>
            <a:ext cx="1381225" cy="49041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atisfy"/>
                <a:ea typeface="Satisfy"/>
                <a:cs typeface="Satisfy"/>
                <a:sym typeface="Satisfy"/>
              </a:rPr>
              <a:t>Our best trip!</a:t>
            </a:r>
            <a:endParaRPr sz="1800"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13293">
            <a:off x="851242" y="42636"/>
            <a:ext cx="2401642" cy="17491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ctrTitle"/>
          </p:nvPr>
        </p:nvSpPr>
        <p:spPr>
          <a:xfrm>
            <a:off x="2411850" y="1547800"/>
            <a:ext cx="4320300" cy="13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Thank you!</a:t>
            </a:r>
            <a:endParaRPr sz="8000"/>
          </a:p>
        </p:txBody>
      </p:sp>
      <p:sp>
        <p:nvSpPr>
          <p:cNvPr id="347" name="Google Shape;347;p43"/>
          <p:cNvSpPr txBox="1"/>
          <p:nvPr>
            <p:ph idx="1" type="subTitle"/>
          </p:nvPr>
        </p:nvSpPr>
        <p:spPr>
          <a:xfrm>
            <a:off x="1783200" y="3119625"/>
            <a:ext cx="5577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We look forward to your </a:t>
            </a:r>
            <a:r>
              <a:rPr lang="en" sz="2900"/>
              <a:t>feedback :)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graphicFrame>
        <p:nvGraphicFramePr>
          <p:cNvPr id="278" name="Google Shape;278;p35"/>
          <p:cNvGraphicFramePr/>
          <p:nvPr/>
        </p:nvGraphicFramePr>
        <p:xfrm>
          <a:off x="720000" y="12427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{39845306-7582-4BBA-901C-429EA88005C5}</a:tableStyleId>
              </a:tblPr>
              <a:tblGrid>
                <a:gridCol w="5711850"/>
              </a:tblGrid>
              <a:tr h="5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Handlee"/>
                          <a:ea typeface="Handlee"/>
                          <a:cs typeface="Handlee"/>
                          <a:sym typeface="Handlee"/>
                        </a:rPr>
                        <a:t>Our Initial Idea</a:t>
                      </a:r>
                      <a:endParaRPr b="1" sz="2200">
                        <a:solidFill>
                          <a:schemeClr val="dk1"/>
                        </a:solidFill>
                        <a:latin typeface="Handlee"/>
                        <a:ea typeface="Handlee"/>
                        <a:cs typeface="Handlee"/>
                        <a:sym typeface="Handle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Handlee"/>
                          <a:ea typeface="Handlee"/>
                          <a:cs typeface="Handlee"/>
                          <a:sym typeface="Handlee"/>
                        </a:rPr>
                        <a:t>Research</a:t>
                      </a:r>
                      <a:endParaRPr b="1" sz="2200">
                        <a:solidFill>
                          <a:schemeClr val="dk1"/>
                        </a:solidFill>
                        <a:latin typeface="Handlee"/>
                        <a:ea typeface="Handlee"/>
                        <a:cs typeface="Handlee"/>
                        <a:sym typeface="Handle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Handlee"/>
                          <a:ea typeface="Handlee"/>
                          <a:cs typeface="Handlee"/>
                          <a:sym typeface="Handlee"/>
                        </a:rPr>
                        <a:t>Development Process</a:t>
                      </a:r>
                      <a:endParaRPr b="1" sz="2200">
                        <a:solidFill>
                          <a:schemeClr val="dk1"/>
                        </a:solidFill>
                        <a:latin typeface="Handlee"/>
                        <a:ea typeface="Handlee"/>
                        <a:cs typeface="Handlee"/>
                        <a:sym typeface="Handle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Handlee"/>
                          <a:ea typeface="Handlee"/>
                          <a:cs typeface="Handlee"/>
                          <a:sym typeface="Handlee"/>
                        </a:rPr>
                        <a:t>Prototype</a:t>
                      </a:r>
                      <a:endParaRPr b="1" sz="2200">
                        <a:solidFill>
                          <a:schemeClr val="dk1"/>
                        </a:solidFill>
                        <a:latin typeface="Handlee"/>
                        <a:ea typeface="Handlee"/>
                        <a:cs typeface="Handlee"/>
                        <a:sym typeface="Handle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latin typeface="Handlee"/>
                          <a:ea typeface="Handlee"/>
                          <a:cs typeface="Handlee"/>
                          <a:sym typeface="Handlee"/>
                        </a:rPr>
                        <a:t>Demo</a:t>
                      </a:r>
                      <a:endParaRPr b="1" sz="2200">
                        <a:latin typeface="Handlee"/>
                        <a:ea typeface="Handlee"/>
                        <a:cs typeface="Handlee"/>
                        <a:sym typeface="Handle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dk1"/>
                          </a:solidFill>
                          <a:latin typeface="Handlee"/>
                          <a:ea typeface="Handlee"/>
                          <a:cs typeface="Handlee"/>
                          <a:sym typeface="Handlee"/>
                        </a:rPr>
                        <a:t>Next Steps</a:t>
                      </a:r>
                      <a:endParaRPr b="1" sz="2200">
                        <a:solidFill>
                          <a:schemeClr val="dk1"/>
                        </a:solidFill>
                        <a:latin typeface="Handlee"/>
                        <a:ea typeface="Handlee"/>
                        <a:cs typeface="Handlee"/>
                        <a:sym typeface="Handle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9" name="Google Shape;2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138567">
            <a:off x="7759607" y="-527637"/>
            <a:ext cx="1650808" cy="21189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type="title"/>
          </p:nvPr>
        </p:nvSpPr>
        <p:spPr>
          <a:xfrm>
            <a:off x="1330325" y="78300"/>
            <a:ext cx="5849700" cy="9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Idea</a:t>
            </a:r>
            <a:endParaRPr/>
          </a:p>
        </p:txBody>
      </p:sp>
      <p:sp>
        <p:nvSpPr>
          <p:cNvPr id="285" name="Google Shape;285;p36"/>
          <p:cNvSpPr txBox="1"/>
          <p:nvPr>
            <p:ph idx="2" type="title"/>
          </p:nvPr>
        </p:nvSpPr>
        <p:spPr>
          <a:xfrm>
            <a:off x="187175" y="78300"/>
            <a:ext cx="1251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24027">
            <a:off x="487728" y="3302583"/>
            <a:ext cx="1874650" cy="159476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87" name="Google Shape;287;p36"/>
          <p:cNvSpPr txBox="1"/>
          <p:nvPr/>
        </p:nvSpPr>
        <p:spPr>
          <a:xfrm>
            <a:off x="-43500" y="983825"/>
            <a:ext cx="56025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dlee"/>
              <a:buChar char="●"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In 2024, Miami Spring Break Ban 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dlee"/>
              <a:buChar char="○"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Ban included restricted beach access, curfews, higher prices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dlee"/>
              <a:buChar char="●"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As a result, enjoying spring break has become increasingly </a:t>
            </a: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difficult</a:t>
            </a: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 for college students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dlee"/>
              <a:buChar char="●"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Want to find locations given user inputted parameters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900" y="2571750"/>
            <a:ext cx="3280201" cy="231769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1439075" y="212850"/>
            <a:ext cx="197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Research</a:t>
            </a:r>
            <a:endParaRPr sz="4000"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267575" y="1326613"/>
            <a:ext cx="4313700" cy="21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200">
                <a:solidFill>
                  <a:schemeClr val="dk1"/>
                </a:solidFill>
              </a:rPr>
              <a:t>Previous APIs:</a:t>
            </a:r>
            <a:endParaRPr b="1" sz="32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900">
                <a:solidFill>
                  <a:schemeClr val="dk1"/>
                </a:solidFill>
              </a:rPr>
              <a:t>Amadeus (flight, hotel, and destination information APIs)</a:t>
            </a:r>
            <a:endParaRPr sz="1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900">
                <a:solidFill>
                  <a:schemeClr val="dk1"/>
                </a:solidFill>
              </a:rPr>
              <a:t>BestTime (foot traffic, general busyness, and rating of attractions)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74180" y="3921353"/>
            <a:ext cx="3248799" cy="2731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725" y="3583950"/>
            <a:ext cx="1796675" cy="1308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</p:pic>
      <p:sp>
        <p:nvSpPr>
          <p:cNvPr id="297" name="Google Shape;297;p37"/>
          <p:cNvSpPr txBox="1"/>
          <p:nvPr>
            <p:ph idx="4294967295" type="title"/>
          </p:nvPr>
        </p:nvSpPr>
        <p:spPr>
          <a:xfrm>
            <a:off x="187175" y="78300"/>
            <a:ext cx="1251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rPr>
              <a:t>02</a:t>
            </a:r>
            <a:endParaRPr/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1275" y="340675"/>
            <a:ext cx="2300347" cy="26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3125" y="2647825"/>
            <a:ext cx="2480874" cy="226395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6947700" y="1071913"/>
            <a:ext cx="2196300" cy="11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Amadeus API (left)</a:t>
            </a:r>
            <a:endParaRPr sz="17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Drawback: the price.</a:t>
            </a:r>
            <a:endParaRPr sz="17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sp>
        <p:nvSpPr>
          <p:cNvPr id="301" name="Google Shape;301;p37"/>
          <p:cNvSpPr txBox="1"/>
          <p:nvPr/>
        </p:nvSpPr>
        <p:spPr>
          <a:xfrm>
            <a:off x="4746100" y="3311300"/>
            <a:ext cx="1970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BestTime API (right)</a:t>
            </a:r>
            <a:endParaRPr sz="17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Showing </a:t>
            </a:r>
            <a:r>
              <a:rPr lang="en" sz="17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crowd</a:t>
            </a:r>
            <a:r>
              <a:rPr lang="en" sz="17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 levels in London are</a:t>
            </a:r>
            <a:endParaRPr sz="17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1439075" y="212850"/>
            <a:ext cx="41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Research (cont.)</a:t>
            </a:r>
            <a:endParaRPr sz="4000"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187175" y="1123317"/>
            <a:ext cx="43137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User responses: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8" name="Google Shape;308;p38"/>
          <p:cNvSpPr txBox="1"/>
          <p:nvPr>
            <p:ph idx="4294967295" type="title"/>
          </p:nvPr>
        </p:nvSpPr>
        <p:spPr>
          <a:xfrm>
            <a:off x="187175" y="78300"/>
            <a:ext cx="1251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rPr>
              <a:t>02</a:t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75" y="1753575"/>
            <a:ext cx="5943024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100" y="1308900"/>
            <a:ext cx="2785275" cy="156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3150" y="2712951"/>
            <a:ext cx="2661228" cy="149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idx="1" type="subTitle"/>
          </p:nvPr>
        </p:nvSpPr>
        <p:spPr>
          <a:xfrm>
            <a:off x="-41950" y="954300"/>
            <a:ext cx="4022700" cy="4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development process was simple: </a:t>
            </a:r>
            <a:endParaRPr sz="20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Backend code happened to be reusable without us realizing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FaceBook lab helped us </a:t>
            </a:r>
            <a:r>
              <a:rPr lang="en" sz="1600"/>
              <a:t>out</a:t>
            </a:r>
            <a:r>
              <a:rPr lang="en" sz="1600"/>
              <a:t> a lot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.pack() and .grid() were confusing at first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API calls were readable</a:t>
            </a:r>
            <a:endParaRPr sz="16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7" name="Google Shape;317;p39"/>
          <p:cNvSpPr txBox="1"/>
          <p:nvPr/>
        </p:nvSpPr>
        <p:spPr>
          <a:xfrm>
            <a:off x="0" y="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rPr>
              <a:t>03</a:t>
            </a:r>
            <a:endParaRPr sz="3700">
              <a:solidFill>
                <a:schemeClr val="dk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18" name="Google Shape;318;p39"/>
          <p:cNvSpPr txBox="1"/>
          <p:nvPr/>
        </p:nvSpPr>
        <p:spPr>
          <a:xfrm>
            <a:off x="1157125" y="153900"/>
            <a:ext cx="485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Development Process</a:t>
            </a:r>
            <a:endParaRPr sz="4000">
              <a:solidFill>
                <a:schemeClr val="dk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625" y="793750"/>
            <a:ext cx="4945300" cy="4286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/>
        </p:nvSpPr>
        <p:spPr>
          <a:xfrm>
            <a:off x="0" y="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rPr>
              <a:t>04</a:t>
            </a:r>
            <a:endParaRPr sz="3700">
              <a:solidFill>
                <a:schemeClr val="dk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1141775" y="153900"/>
            <a:ext cx="485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Prototype Testing</a:t>
            </a:r>
            <a:endParaRPr sz="4000">
              <a:solidFill>
                <a:schemeClr val="dk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 rotWithShape="1">
          <a:blip r:embed="rId3">
            <a:alphaModFix/>
          </a:blip>
          <a:srcRect b="0" l="5396" r="5690" t="0"/>
          <a:stretch/>
        </p:blipFill>
        <p:spPr>
          <a:xfrm>
            <a:off x="3915825" y="1046125"/>
            <a:ext cx="5082675" cy="322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0"/>
          <p:cNvSpPr txBox="1"/>
          <p:nvPr/>
        </p:nvSpPr>
        <p:spPr>
          <a:xfrm>
            <a:off x="285200" y="1369075"/>
            <a:ext cx="34512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dlee"/>
              <a:buChar char="●"/>
            </a:pPr>
            <a:r>
              <a:rPr lang="en" sz="18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We got a better idea of how we want to format the info on the page</a:t>
            </a:r>
            <a:endParaRPr sz="18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andlee"/>
              <a:buChar char="●"/>
            </a:pPr>
            <a:r>
              <a:rPr lang="en" sz="18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It was only after prototype testing that we realized that the restaurant call was generalizable to the other fields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/>
        </p:nvSpPr>
        <p:spPr>
          <a:xfrm>
            <a:off x="3072000" y="1055325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rPr>
              <a:t>05</a:t>
            </a:r>
            <a:endParaRPr sz="3700">
              <a:solidFill>
                <a:schemeClr val="dk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2145900" y="2112400"/>
            <a:ext cx="485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Live Demo</a:t>
            </a:r>
            <a:endParaRPr sz="4000">
              <a:solidFill>
                <a:schemeClr val="dk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/>
        </p:nvSpPr>
        <p:spPr>
          <a:xfrm>
            <a:off x="0" y="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2"/>
                </a:solidFill>
                <a:latin typeface="Handlee"/>
                <a:ea typeface="Handlee"/>
                <a:cs typeface="Handlee"/>
                <a:sym typeface="Handlee"/>
              </a:rPr>
              <a:t>06</a:t>
            </a:r>
            <a:endParaRPr sz="3700">
              <a:solidFill>
                <a:schemeClr val="dk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1141775" y="153900"/>
            <a:ext cx="485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Satisfy"/>
                <a:ea typeface="Satisfy"/>
                <a:cs typeface="Satisfy"/>
                <a:sym typeface="Satisfy"/>
              </a:rPr>
              <a:t>Next Steps</a:t>
            </a:r>
            <a:endParaRPr sz="4000">
              <a:solidFill>
                <a:schemeClr val="dk1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0" y="954300"/>
            <a:ext cx="3999300" cy="3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This semester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dlee"/>
              <a:buChar char="●"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Make it more aesthetically pleasing (padding, colors, fonts)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dlee"/>
              <a:buChar char="●"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Think of users confusion/error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With more time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dlee"/>
              <a:buChar char="●"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T</a:t>
            </a: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ry categories other than food, entertainment, and lodging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andlee"/>
              <a:buChar char="●"/>
            </a:pPr>
            <a:r>
              <a:rPr lang="en" sz="2000">
                <a:solidFill>
                  <a:schemeClr val="dk1"/>
                </a:solidFill>
                <a:latin typeface="Handlee"/>
                <a:ea typeface="Handlee"/>
                <a:cs typeface="Handlee"/>
                <a:sym typeface="Handlee"/>
              </a:rPr>
              <a:t>Expand our list of cities</a:t>
            </a:r>
            <a:endParaRPr sz="20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Handlee"/>
              <a:ea typeface="Handlee"/>
              <a:cs typeface="Handlee"/>
              <a:sym typeface="Handlee"/>
            </a:endParaRPr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300" y="439000"/>
            <a:ext cx="5055900" cy="394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ream Paper Scrapbook - South Korea Travel Planning by Slidesgo">
  <a:themeElements>
    <a:clrScheme name="Simple Light">
      <a:dk1>
        <a:srgbClr val="3B342A"/>
      </a:dk1>
      <a:lt1>
        <a:srgbClr val="E7E3D9"/>
      </a:lt1>
      <a:dk2>
        <a:srgbClr val="B4B17E"/>
      </a:dk2>
      <a:lt2>
        <a:srgbClr val="3D8994"/>
      </a:lt2>
      <a:accent1>
        <a:srgbClr val="FFFFFF"/>
      </a:accent1>
      <a:accent2>
        <a:srgbClr val="7EC5C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B34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